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71" r:id="rId8"/>
    <p:sldId id="270" r:id="rId9"/>
    <p:sldId id="260" r:id="rId10"/>
    <p:sldId id="272" r:id="rId11"/>
    <p:sldId id="273" r:id="rId12"/>
    <p:sldId id="274" r:id="rId13"/>
    <p:sldId id="275" r:id="rId14"/>
    <p:sldId id="276" r:id="rId15"/>
    <p:sldId id="261" r:id="rId16"/>
    <p:sldId id="262" r:id="rId17"/>
    <p:sldId id="277" r:id="rId18"/>
    <p:sldId id="278" r:id="rId19"/>
    <p:sldId id="279" r:id="rId20"/>
    <p:sldId id="264" r:id="rId21"/>
    <p:sldId id="263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EE4-FA81-4FA1-B8E6-C03FDB69C28B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9144-D9C4-4779-8E43-FDF79475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EE4-FA81-4FA1-B8E6-C03FDB69C28B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9144-D9C4-4779-8E43-FDF79475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EE4-FA81-4FA1-B8E6-C03FDB69C28B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9144-D9C4-4779-8E43-FDF79475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EE4-FA81-4FA1-B8E6-C03FDB69C28B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9144-D9C4-4779-8E43-FDF79475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EE4-FA81-4FA1-B8E6-C03FDB69C28B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9144-D9C4-4779-8E43-FDF79475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EE4-FA81-4FA1-B8E6-C03FDB69C28B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9144-D9C4-4779-8E43-FDF79475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EE4-FA81-4FA1-B8E6-C03FDB69C28B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9144-D9C4-4779-8E43-FDF79475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EE4-FA81-4FA1-B8E6-C03FDB69C28B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9144-D9C4-4779-8E43-FDF79475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EE4-FA81-4FA1-B8E6-C03FDB69C28B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9144-D9C4-4779-8E43-FDF79475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EE4-FA81-4FA1-B8E6-C03FDB69C28B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9144-D9C4-4779-8E43-FDF79475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EE4-FA81-4FA1-B8E6-C03FDB69C28B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F9144-D9C4-4779-8E43-FDF79475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7CEE4-FA81-4FA1-B8E6-C03FDB69C28B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F9144-D9C4-4779-8E43-FDF794751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5.1B Acids and Bases (Part 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20574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/>
              <a:t>c.	Oxy-acids </a:t>
            </a:r>
            <a:r>
              <a:rPr lang="en-US" dirty="0"/>
              <a:t>names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If </a:t>
            </a:r>
            <a:r>
              <a:rPr lang="en-US" dirty="0"/>
              <a:t>the original negative polyatomic ion ended with “ate”, change the ending </a:t>
            </a:r>
            <a:r>
              <a:rPr lang="en-US" dirty="0" smtClean="0"/>
              <a:t> to “</a:t>
            </a:r>
            <a:r>
              <a:rPr lang="en-US" dirty="0" err="1" smtClean="0"/>
              <a:t>ic</a:t>
            </a:r>
            <a:r>
              <a:rPr lang="en-US" dirty="0"/>
              <a:t>”</a:t>
            </a:r>
          </a:p>
          <a:p>
            <a:pPr lvl="2">
              <a:buNone/>
            </a:pPr>
            <a:r>
              <a:rPr lang="en-US" dirty="0" smtClean="0"/>
              <a:t>ii. If </a:t>
            </a:r>
            <a:r>
              <a:rPr lang="en-US" dirty="0"/>
              <a:t>the original negative polyatomic ion ended with “</a:t>
            </a:r>
            <a:r>
              <a:rPr lang="en-US" dirty="0" err="1"/>
              <a:t>ite</a:t>
            </a:r>
            <a:r>
              <a:rPr lang="en-US" dirty="0"/>
              <a:t>”, change the ending </a:t>
            </a:r>
            <a:r>
              <a:rPr lang="en-US" dirty="0" smtClean="0"/>
              <a:t> to “</a:t>
            </a:r>
            <a:r>
              <a:rPr lang="en-US" dirty="0" err="1" smtClean="0"/>
              <a:t>ous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362201"/>
          <a:ext cx="8686800" cy="4483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Formula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Formula in solution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Chemical Name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Acid name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nitrate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Nitric acid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8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20574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/>
              <a:t>c.	Oxy-acids </a:t>
            </a:r>
            <a:r>
              <a:rPr lang="en-US" dirty="0"/>
              <a:t>names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If </a:t>
            </a:r>
            <a:r>
              <a:rPr lang="en-US" dirty="0"/>
              <a:t>the original negative polyatomic ion ended with “ate”, change the ending </a:t>
            </a:r>
            <a:r>
              <a:rPr lang="en-US" dirty="0" smtClean="0"/>
              <a:t> to “</a:t>
            </a:r>
            <a:r>
              <a:rPr lang="en-US" dirty="0" err="1" smtClean="0"/>
              <a:t>ic</a:t>
            </a:r>
            <a:r>
              <a:rPr lang="en-US" dirty="0"/>
              <a:t>”</a:t>
            </a:r>
          </a:p>
          <a:p>
            <a:pPr lvl="2">
              <a:buNone/>
            </a:pPr>
            <a:r>
              <a:rPr lang="en-US" dirty="0" smtClean="0"/>
              <a:t>ii. If </a:t>
            </a:r>
            <a:r>
              <a:rPr lang="en-US" dirty="0"/>
              <a:t>the original negative polyatomic ion ended with “</a:t>
            </a:r>
            <a:r>
              <a:rPr lang="en-US" dirty="0" err="1"/>
              <a:t>ite</a:t>
            </a:r>
            <a:r>
              <a:rPr lang="en-US" dirty="0"/>
              <a:t>”, change the ending </a:t>
            </a:r>
            <a:r>
              <a:rPr lang="en-US" dirty="0" smtClean="0"/>
              <a:t> to “</a:t>
            </a:r>
            <a:r>
              <a:rPr lang="en-US" dirty="0" err="1" smtClean="0"/>
              <a:t>ous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362201"/>
          <a:ext cx="8686800" cy="4483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Formula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Formula in solution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Chemical Name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Acid name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nitrate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Nitric acid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sulphate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Sulphuric acid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8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20574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/>
              <a:t>c.	Oxy-acids </a:t>
            </a:r>
            <a:r>
              <a:rPr lang="en-US" dirty="0"/>
              <a:t>names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If </a:t>
            </a:r>
            <a:r>
              <a:rPr lang="en-US" dirty="0"/>
              <a:t>the original negative polyatomic ion ended with “ate”, change the ending </a:t>
            </a:r>
            <a:r>
              <a:rPr lang="en-US" dirty="0" smtClean="0"/>
              <a:t> to “</a:t>
            </a:r>
            <a:r>
              <a:rPr lang="en-US" dirty="0" err="1" smtClean="0"/>
              <a:t>ic</a:t>
            </a:r>
            <a:r>
              <a:rPr lang="en-US" dirty="0"/>
              <a:t>”</a:t>
            </a:r>
          </a:p>
          <a:p>
            <a:pPr lvl="2">
              <a:buNone/>
            </a:pPr>
            <a:r>
              <a:rPr lang="en-US" dirty="0" smtClean="0"/>
              <a:t>ii. If </a:t>
            </a:r>
            <a:r>
              <a:rPr lang="en-US" dirty="0"/>
              <a:t>the original negative polyatomic ion ended with “</a:t>
            </a:r>
            <a:r>
              <a:rPr lang="en-US" dirty="0" err="1"/>
              <a:t>ite</a:t>
            </a:r>
            <a:r>
              <a:rPr lang="en-US" dirty="0"/>
              <a:t>”, change the ending </a:t>
            </a:r>
            <a:r>
              <a:rPr lang="en-US" dirty="0" smtClean="0"/>
              <a:t> to “</a:t>
            </a:r>
            <a:r>
              <a:rPr lang="en-US" dirty="0" err="1" smtClean="0"/>
              <a:t>ous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362201"/>
          <a:ext cx="8686800" cy="4483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Formula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Formula in solution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Chemical Name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Acid name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nitrate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Nitric acid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sulphate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Sulphuric acid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phosphate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Phosphoric acid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8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20574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/>
              <a:t>c.	Oxy-acids </a:t>
            </a:r>
            <a:r>
              <a:rPr lang="en-US" dirty="0"/>
              <a:t>names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If </a:t>
            </a:r>
            <a:r>
              <a:rPr lang="en-US" dirty="0"/>
              <a:t>the original negative polyatomic ion ended with “ate”, change the ending </a:t>
            </a:r>
            <a:r>
              <a:rPr lang="en-US" dirty="0" smtClean="0"/>
              <a:t> to “</a:t>
            </a:r>
            <a:r>
              <a:rPr lang="en-US" dirty="0" err="1" smtClean="0"/>
              <a:t>ic</a:t>
            </a:r>
            <a:r>
              <a:rPr lang="en-US" dirty="0"/>
              <a:t>”</a:t>
            </a:r>
          </a:p>
          <a:p>
            <a:pPr lvl="2">
              <a:buNone/>
            </a:pPr>
            <a:r>
              <a:rPr lang="en-US" dirty="0" smtClean="0"/>
              <a:t>ii. If </a:t>
            </a:r>
            <a:r>
              <a:rPr lang="en-US" dirty="0"/>
              <a:t>the original negative polyatomic ion ended with “</a:t>
            </a:r>
            <a:r>
              <a:rPr lang="en-US" dirty="0" err="1"/>
              <a:t>ite</a:t>
            </a:r>
            <a:r>
              <a:rPr lang="en-US" dirty="0"/>
              <a:t>”, change the ending </a:t>
            </a:r>
            <a:r>
              <a:rPr lang="en-US" dirty="0" smtClean="0"/>
              <a:t> to “</a:t>
            </a:r>
            <a:r>
              <a:rPr lang="en-US" dirty="0" err="1" smtClean="0"/>
              <a:t>ous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362201"/>
          <a:ext cx="8686800" cy="4483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Formula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Formula in solution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Chemical Name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Acid name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nitrate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Nitric acid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sulphate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Sulphuric acid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phosphate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Phosphoric acid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sulphite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Sulphurous acid</a:t>
                      </a:r>
                    </a:p>
                  </a:txBody>
                  <a:tcPr marL="68580" marR="68580" marT="0" marB="0"/>
                </a:tc>
              </a:tr>
              <a:tr h="558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20574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/>
              <a:t>c.	Oxy-acids </a:t>
            </a:r>
            <a:r>
              <a:rPr lang="en-US" dirty="0"/>
              <a:t>names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If </a:t>
            </a:r>
            <a:r>
              <a:rPr lang="en-US" dirty="0"/>
              <a:t>the original negative polyatomic ion ended with “ate”, change the ending </a:t>
            </a:r>
            <a:r>
              <a:rPr lang="en-US" dirty="0" smtClean="0"/>
              <a:t> to “</a:t>
            </a:r>
            <a:r>
              <a:rPr lang="en-US" dirty="0" err="1" smtClean="0"/>
              <a:t>ic</a:t>
            </a:r>
            <a:r>
              <a:rPr lang="en-US" dirty="0"/>
              <a:t>”</a:t>
            </a:r>
          </a:p>
          <a:p>
            <a:pPr lvl="2">
              <a:buNone/>
            </a:pPr>
            <a:r>
              <a:rPr lang="en-US" dirty="0" smtClean="0"/>
              <a:t>ii. If </a:t>
            </a:r>
            <a:r>
              <a:rPr lang="en-US" dirty="0"/>
              <a:t>the original negative polyatomic ion ended with “</a:t>
            </a:r>
            <a:r>
              <a:rPr lang="en-US" dirty="0" err="1"/>
              <a:t>ite</a:t>
            </a:r>
            <a:r>
              <a:rPr lang="en-US" dirty="0"/>
              <a:t>”, change the ending </a:t>
            </a:r>
            <a:r>
              <a:rPr lang="en-US" dirty="0" smtClean="0"/>
              <a:t> to “</a:t>
            </a:r>
            <a:r>
              <a:rPr lang="en-US" dirty="0" err="1" smtClean="0"/>
              <a:t>ous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362201"/>
          <a:ext cx="8686800" cy="4483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Formula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Formula in solution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Chemical Name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Acid name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nitrate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Nitric acid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sulphate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Sulphuric acid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phosphate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Phosphoric acid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sulphite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Sulphurous acid</a:t>
                      </a:r>
                    </a:p>
                  </a:txBody>
                  <a:tcPr marL="68580" marR="68580" marT="0" marB="0"/>
                </a:tc>
              </a:tr>
              <a:tr h="558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nitrite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Nitrous acid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3.	The formulas of bases can usually be identified by the hydroxide group (OH)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a.	E.g</a:t>
            </a:r>
            <a:r>
              <a:rPr lang="en-US" dirty="0"/>
              <a:t>. Ca(OH)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NaOH</a:t>
            </a:r>
            <a:r>
              <a:rPr lang="en-US" dirty="0"/>
              <a:t>, KOH</a:t>
            </a:r>
          </a:p>
          <a:p>
            <a:pPr lvl="1">
              <a:buNone/>
            </a:pPr>
            <a:r>
              <a:rPr lang="en-US" dirty="0" smtClean="0"/>
              <a:t>b.	Bases </a:t>
            </a:r>
            <a:r>
              <a:rPr lang="en-US" dirty="0"/>
              <a:t>may also have more common names </a:t>
            </a:r>
          </a:p>
          <a:p>
            <a:pPr lvl="1">
              <a:buNone/>
            </a:pPr>
            <a:r>
              <a:rPr lang="en-US" dirty="0" smtClean="0"/>
              <a:t>c.	Solutions </a:t>
            </a:r>
            <a:r>
              <a:rPr lang="en-US" dirty="0"/>
              <a:t>of highly reactive bases are called caustic solutions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  Caustic </a:t>
            </a:r>
            <a:r>
              <a:rPr lang="en-US" dirty="0"/>
              <a:t>solutions can burn human skin and tissue</a:t>
            </a:r>
          </a:p>
          <a:p>
            <a:pPr lvl="2">
              <a:buNone/>
            </a:pPr>
            <a:r>
              <a:rPr lang="en-US" dirty="0" smtClean="0"/>
              <a:t>ii. Solutions </a:t>
            </a:r>
            <a:r>
              <a:rPr lang="en-US" dirty="0"/>
              <a:t>of highly reactive acids are called corrosive solutions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75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Formula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Chemical name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Common name</a:t>
                      </a:r>
                    </a:p>
                  </a:txBody>
                  <a:tcPr marL="68580" marR="68580" marT="0" marB="0"/>
                </a:tc>
              </a:tr>
              <a:tr h="475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NaOH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370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Mg(OH)</a:t>
                      </a:r>
                      <a:r>
                        <a:rPr lang="en-US" sz="280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Ca(OH)</a:t>
                      </a:r>
                      <a:r>
                        <a:rPr lang="en-US" sz="2800" baseline="-25000" dirty="0">
                          <a:latin typeface="Times New Roman"/>
                          <a:ea typeface="Times New Roman"/>
                        </a:rPr>
                        <a:t> 2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40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75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Formula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Chemical name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Common name</a:t>
                      </a:r>
                    </a:p>
                  </a:txBody>
                  <a:tcPr marL="68580" marR="68580" marT="0" marB="0"/>
                </a:tc>
              </a:tr>
              <a:tr h="475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NaOH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Sodium hydroxide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Caustic soda, lye</a:t>
                      </a:r>
                    </a:p>
                  </a:txBody>
                  <a:tcPr marL="68580" marR="68580" marT="0" marB="0"/>
                </a:tc>
              </a:tr>
              <a:tr h="9370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Mg(OH)</a:t>
                      </a:r>
                      <a:r>
                        <a:rPr lang="en-US" sz="280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Ca(OH)</a:t>
                      </a:r>
                      <a:r>
                        <a:rPr lang="en-US" sz="2800" baseline="-25000" dirty="0">
                          <a:latin typeface="Times New Roman"/>
                          <a:ea typeface="Times New Roman"/>
                        </a:rPr>
                        <a:t> 2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40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75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Formula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Chemical name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Common name</a:t>
                      </a:r>
                    </a:p>
                  </a:txBody>
                  <a:tcPr marL="68580" marR="68580" marT="0" marB="0"/>
                </a:tc>
              </a:tr>
              <a:tr h="475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NaOH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Sodium hydroxide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Caustic soda, lye</a:t>
                      </a:r>
                    </a:p>
                  </a:txBody>
                  <a:tcPr marL="68580" marR="68580" marT="0" marB="0"/>
                </a:tc>
              </a:tr>
              <a:tr h="9370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Mg(OH)</a:t>
                      </a:r>
                      <a:r>
                        <a:rPr lang="en-US" sz="280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Magnesium hydroxide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Milk of magnesia</a:t>
                      </a:r>
                    </a:p>
                  </a:txBody>
                  <a:tcPr marL="68580" marR="68580" marT="0" marB="0"/>
                </a:tc>
              </a:tr>
              <a:tr h="475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Ca(OH)</a:t>
                      </a:r>
                      <a:r>
                        <a:rPr lang="en-US" sz="2800" baseline="-25000" dirty="0">
                          <a:latin typeface="Times New Roman"/>
                          <a:ea typeface="Times New Roman"/>
                        </a:rPr>
                        <a:t> 2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18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75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Formula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Chemical name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Common name</a:t>
                      </a:r>
                    </a:p>
                  </a:txBody>
                  <a:tcPr marL="68580" marR="68580" marT="0" marB="0"/>
                </a:tc>
              </a:tr>
              <a:tr h="475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NaOH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Sodium hydroxide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Caustic soda, lye</a:t>
                      </a:r>
                    </a:p>
                  </a:txBody>
                  <a:tcPr marL="68580" marR="68580" marT="0" marB="0"/>
                </a:tc>
              </a:tr>
              <a:tr h="9370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Mg(OH)</a:t>
                      </a:r>
                      <a:r>
                        <a:rPr lang="en-US" sz="280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Magnesium hydroxide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</a:rPr>
                        <a:t>Milk of magnesia</a:t>
                      </a:r>
                    </a:p>
                  </a:txBody>
                  <a:tcPr marL="68580" marR="68580" marT="0" marB="0"/>
                </a:tc>
              </a:tr>
              <a:tr h="4750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Ca(OH)</a:t>
                      </a:r>
                      <a:r>
                        <a:rPr lang="en-US" sz="2800" baseline="-25000" dirty="0">
                          <a:latin typeface="Times New Roman"/>
                          <a:ea typeface="Times New Roman"/>
                        </a:rPr>
                        <a:t> 2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Calcium hydroxide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</a:rPr>
                        <a:t>Hydrated lime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1.	Acids can sometimes be identified by their formula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a.	Some substances </a:t>
            </a:r>
            <a:r>
              <a:rPr lang="en-US" dirty="0"/>
              <a:t>will act as an acid only when dissolved in water, 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err="1"/>
              <a:t>HCl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dirty="0" smtClean="0"/>
              <a:t>b.	Most </a:t>
            </a:r>
            <a:r>
              <a:rPr lang="en-US" dirty="0"/>
              <a:t>acids begin with hydrogen, e.g. </a:t>
            </a:r>
            <a:r>
              <a:rPr lang="en-US" dirty="0" err="1"/>
              <a:t>HCl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S,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, HF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  The </a:t>
            </a:r>
            <a:r>
              <a:rPr lang="en-US" dirty="0"/>
              <a:t>main exception are the organic acids which contain carbon, e.g. CH</a:t>
            </a:r>
            <a:r>
              <a:rPr lang="en-US" baseline="-25000" dirty="0"/>
              <a:t>3</a:t>
            </a:r>
            <a:r>
              <a:rPr lang="en-US" dirty="0"/>
              <a:t>COOH 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4.	Another way of defining acids and bases is by the types of ions that they produce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a.	an </a:t>
            </a:r>
            <a:r>
              <a:rPr lang="en-US" dirty="0"/>
              <a:t>acid is a compound that produces hydrogen (H</a:t>
            </a:r>
            <a:r>
              <a:rPr lang="en-US" baseline="30000" dirty="0"/>
              <a:t>+</a:t>
            </a:r>
            <a:r>
              <a:rPr lang="en-US" dirty="0"/>
              <a:t>) ions in solution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</a:t>
            </a:r>
            <a:r>
              <a:rPr lang="en-US" dirty="0" err="1" smtClean="0"/>
              <a:t>HCl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/>
              <a:t>)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H</a:t>
            </a:r>
            <a:r>
              <a:rPr lang="en-US" baseline="30000" dirty="0"/>
              <a:t>+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</a:t>
            </a:r>
            <a:r>
              <a:rPr lang="en-US" dirty="0" err="1"/>
              <a:t>Cl</a:t>
            </a:r>
            <a:r>
              <a:rPr lang="en-US" baseline="30000" dirty="0"/>
              <a:t>-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endParaRPr lang="en-US" dirty="0"/>
          </a:p>
          <a:p>
            <a:pPr lvl="2">
              <a:buNone/>
            </a:pPr>
            <a:r>
              <a:rPr lang="en-US" dirty="0" smtClean="0"/>
              <a:t>ii.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4(</a:t>
            </a:r>
            <a:r>
              <a:rPr lang="en-US" baseline="-25000" dirty="0" err="1" smtClean="0"/>
              <a:t>aq</a:t>
            </a:r>
            <a:r>
              <a:rPr lang="en-US" baseline="-25000" dirty="0"/>
              <a:t>)</a:t>
            </a:r>
            <a:r>
              <a:rPr lang="en-US" dirty="0"/>
              <a:t>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2H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SO</a:t>
            </a:r>
            <a:r>
              <a:rPr lang="en-US" baseline="-25000" dirty="0"/>
              <a:t>4</a:t>
            </a:r>
            <a:r>
              <a:rPr lang="en-US" baseline="30000" dirty="0"/>
              <a:t>2-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b.	A </a:t>
            </a:r>
            <a:r>
              <a:rPr lang="en-US" dirty="0"/>
              <a:t>base is a compound that produces hydroxide (OH</a:t>
            </a:r>
            <a:r>
              <a:rPr lang="en-US" baseline="30000" dirty="0"/>
              <a:t>-</a:t>
            </a:r>
            <a:r>
              <a:rPr lang="en-US" dirty="0"/>
              <a:t>) ions in solution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</a:t>
            </a:r>
            <a:r>
              <a:rPr lang="en-US" dirty="0" err="1" smtClean="0"/>
              <a:t>NaOH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/>
              <a:t>)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Na</a:t>
            </a:r>
            <a:r>
              <a:rPr lang="en-US" baseline="30000" dirty="0"/>
              <a:t>+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OH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endParaRPr lang="en-US" dirty="0"/>
          </a:p>
          <a:p>
            <a:pPr lvl="2">
              <a:buNone/>
            </a:pPr>
            <a:r>
              <a:rPr lang="en-US" dirty="0" smtClean="0"/>
              <a:t>ii. Mg(OH)</a:t>
            </a:r>
            <a:r>
              <a:rPr lang="en-US" baseline="-25000" dirty="0" smtClean="0"/>
              <a:t>2(</a:t>
            </a:r>
            <a:r>
              <a:rPr lang="en-US" baseline="-25000" dirty="0" err="1" smtClean="0"/>
              <a:t>aq</a:t>
            </a:r>
            <a:r>
              <a:rPr lang="en-US" baseline="-25000" dirty="0"/>
              <a:t>)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Mg</a:t>
            </a:r>
            <a:r>
              <a:rPr lang="en-US" baseline="30000" dirty="0"/>
              <a:t>2+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+ 2OH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5.	pH can be seen as a measure of the concentration of hydrogen ions in a solution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a.	concentration </a:t>
            </a:r>
            <a:r>
              <a:rPr lang="en-US" dirty="0"/>
              <a:t>refers to the number of hydrogen ions in a specific volume (usually </a:t>
            </a:r>
            <a:r>
              <a:rPr lang="en-US" dirty="0" err="1"/>
              <a:t>litres</a:t>
            </a:r>
            <a:r>
              <a:rPr lang="en-US" dirty="0"/>
              <a:t>) of solution</a:t>
            </a:r>
          </a:p>
          <a:p>
            <a:pPr lvl="1">
              <a:buNone/>
            </a:pPr>
            <a:r>
              <a:rPr lang="en-US" dirty="0" smtClean="0"/>
              <a:t>b.	a </a:t>
            </a:r>
            <a:r>
              <a:rPr lang="en-US" dirty="0"/>
              <a:t>highly acidic solution will have a 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 	low </a:t>
            </a:r>
            <a:r>
              <a:rPr lang="en-US" dirty="0"/>
              <a:t>pH</a:t>
            </a:r>
          </a:p>
          <a:p>
            <a:pPr lvl="2">
              <a:buNone/>
            </a:pPr>
            <a:r>
              <a:rPr lang="en-US" dirty="0" smtClean="0"/>
              <a:t>ii. a </a:t>
            </a:r>
            <a:r>
              <a:rPr lang="en-US" dirty="0"/>
              <a:t>high concentration of hydrogen (H</a:t>
            </a:r>
            <a:r>
              <a:rPr lang="en-US" baseline="30000" dirty="0"/>
              <a:t>+</a:t>
            </a:r>
            <a:r>
              <a:rPr lang="en-US" dirty="0"/>
              <a:t>) ions</a:t>
            </a:r>
          </a:p>
          <a:p>
            <a:pPr lvl="1">
              <a:buNone/>
            </a:pPr>
            <a:r>
              <a:rPr lang="en-US" dirty="0" smtClean="0"/>
              <a:t>c.	highly </a:t>
            </a:r>
            <a:r>
              <a:rPr lang="en-US" dirty="0"/>
              <a:t>basic/alkaline solution will have a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high </a:t>
            </a:r>
            <a:r>
              <a:rPr lang="en-US" dirty="0"/>
              <a:t>pH</a:t>
            </a:r>
          </a:p>
          <a:p>
            <a:pPr lvl="2">
              <a:buNone/>
            </a:pPr>
            <a:r>
              <a:rPr lang="en-US" dirty="0" smtClean="0"/>
              <a:t>ii. a </a:t>
            </a:r>
            <a:r>
              <a:rPr lang="en-US" dirty="0"/>
              <a:t>high concentration of hydroxide (OH</a:t>
            </a:r>
            <a:r>
              <a:rPr lang="en-US" baseline="30000" dirty="0"/>
              <a:t>-</a:t>
            </a:r>
            <a:r>
              <a:rPr lang="en-US" dirty="0"/>
              <a:t>) 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c.	It </a:t>
            </a:r>
            <a:r>
              <a:rPr lang="en-US" dirty="0"/>
              <a:t>is impossible for a solution to have both high hydrogen and hydroxide ion concentrations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The </a:t>
            </a:r>
            <a:r>
              <a:rPr lang="en-US" dirty="0"/>
              <a:t>two ions react together to form water</a:t>
            </a:r>
          </a:p>
          <a:p>
            <a:pPr lvl="2">
              <a:buNone/>
            </a:pPr>
            <a:r>
              <a:rPr lang="en-US" dirty="0" smtClean="0"/>
              <a:t>ii. H</a:t>
            </a:r>
            <a:r>
              <a:rPr lang="en-US" baseline="30000" dirty="0"/>
              <a:t>+</a:t>
            </a:r>
            <a:r>
              <a:rPr lang="en-US" dirty="0"/>
              <a:t> + OH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lvl="1">
              <a:buNone/>
            </a:pPr>
            <a:r>
              <a:rPr lang="en-US" dirty="0" smtClean="0"/>
              <a:t>d.	If </a:t>
            </a:r>
            <a:r>
              <a:rPr lang="en-US" dirty="0"/>
              <a:t>an acid and a base are mixed together, the two solution can neutralize each other 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Acid </a:t>
            </a:r>
            <a:r>
              <a:rPr lang="en-US" dirty="0"/>
              <a:t>+ base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salt + water</a:t>
            </a:r>
          </a:p>
          <a:p>
            <a:pPr lvl="2">
              <a:buNone/>
            </a:pPr>
            <a:r>
              <a:rPr lang="en-US" dirty="0" smtClean="0"/>
              <a:t>ii. </a:t>
            </a:r>
            <a:r>
              <a:rPr lang="en-US" dirty="0" err="1" smtClean="0"/>
              <a:t>HCl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NaOH</a:t>
            </a:r>
            <a:r>
              <a:rPr lang="en-US" dirty="0"/>
              <a:t>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NaCl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2.	Naming acids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a.	There </a:t>
            </a:r>
            <a:r>
              <a:rPr lang="en-US" dirty="0"/>
              <a:t>are two major groups of acids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Non-oxy </a:t>
            </a:r>
            <a:r>
              <a:rPr lang="en-US" dirty="0"/>
              <a:t>acids which are usually binary compounds, hydrogen and one other element, e.g. </a:t>
            </a:r>
            <a:r>
              <a:rPr lang="en-US" dirty="0" err="1"/>
              <a:t>HCl</a:t>
            </a:r>
            <a:r>
              <a:rPr lang="en-US" dirty="0"/>
              <a:t>, </a:t>
            </a:r>
            <a:r>
              <a:rPr lang="en-US" dirty="0" err="1"/>
              <a:t>HBr</a:t>
            </a:r>
            <a:r>
              <a:rPr lang="en-US" dirty="0"/>
              <a:t>, HI</a:t>
            </a:r>
          </a:p>
          <a:p>
            <a:pPr lvl="2">
              <a:buNone/>
            </a:pPr>
            <a:r>
              <a:rPr lang="en-US" dirty="0" smtClean="0"/>
              <a:t>ii. Oxy </a:t>
            </a:r>
            <a:r>
              <a:rPr lang="en-US" dirty="0"/>
              <a:t>acids which contain oxygen in the negative polyatomic ion, e.g. HNO</a:t>
            </a:r>
            <a:r>
              <a:rPr lang="en-US" baseline="-25000" dirty="0"/>
              <a:t>3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, H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4038600"/>
          <a:ext cx="6096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Non-oxy acids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Oxy acids 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HCl</a:t>
                      </a:r>
                      <a:r>
                        <a:rPr lang="en-US" sz="3200" dirty="0" smtClean="0"/>
                        <a:t>,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HNO</a:t>
                      </a:r>
                      <a:r>
                        <a:rPr lang="en-US" sz="3200" baseline="-250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HBr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SO</a:t>
                      </a:r>
                      <a:r>
                        <a:rPr lang="en-US" sz="3200" baseline="-25000" dirty="0" smtClean="0"/>
                        <a:t>4</a:t>
                      </a:r>
                      <a:r>
                        <a:rPr lang="en-US" sz="3200" dirty="0" smtClean="0"/>
                        <a:t>,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H</a:t>
                      </a:r>
                      <a:r>
                        <a:rPr lang="en-US" sz="3200" baseline="-25000" dirty="0" smtClean="0"/>
                        <a:t>3</a:t>
                      </a:r>
                      <a:r>
                        <a:rPr lang="en-US" sz="3200" dirty="0" smtClean="0"/>
                        <a:t>PO</a:t>
                      </a:r>
                      <a:r>
                        <a:rPr lang="en-US" sz="3200" baseline="-250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447800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b.	Non </a:t>
            </a:r>
            <a:r>
              <a:rPr lang="en-US" dirty="0"/>
              <a:t>oxy-acids names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begin </a:t>
            </a:r>
            <a:r>
              <a:rPr lang="en-US" dirty="0"/>
              <a:t>with “hydro” </a:t>
            </a:r>
          </a:p>
          <a:p>
            <a:pPr lvl="2">
              <a:buNone/>
            </a:pPr>
            <a:r>
              <a:rPr lang="en-US" dirty="0" smtClean="0"/>
              <a:t>ii. change </a:t>
            </a:r>
            <a:r>
              <a:rPr lang="en-US" dirty="0"/>
              <a:t>the ending of the negative ion name to “</a:t>
            </a:r>
            <a:r>
              <a:rPr lang="en-US" dirty="0" err="1"/>
              <a:t>ic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981199"/>
          <a:ext cx="8610600" cy="443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905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Formula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Formula in solution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Chemical Name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Acid name</a:t>
                      </a:r>
                    </a:p>
                  </a:txBody>
                  <a:tcPr marL="68580" marR="68580" marT="0" marB="0"/>
                </a:tc>
              </a:tr>
              <a:tr h="8598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HCl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HCl 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598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HBr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HBr 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05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05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 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447800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b.	Non </a:t>
            </a:r>
            <a:r>
              <a:rPr lang="en-US" dirty="0"/>
              <a:t>oxy-acids names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begin </a:t>
            </a:r>
            <a:r>
              <a:rPr lang="en-US" dirty="0"/>
              <a:t>with “hydro” </a:t>
            </a:r>
          </a:p>
          <a:p>
            <a:pPr lvl="2">
              <a:buNone/>
            </a:pPr>
            <a:r>
              <a:rPr lang="en-US" dirty="0" smtClean="0"/>
              <a:t>ii. change </a:t>
            </a:r>
            <a:r>
              <a:rPr lang="en-US" dirty="0"/>
              <a:t>the ending of the negative ion name to “</a:t>
            </a:r>
            <a:r>
              <a:rPr lang="en-US" dirty="0" err="1"/>
              <a:t>ic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981199"/>
          <a:ext cx="8610600" cy="443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905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Formula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Formula in solution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Chemical Name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Acid name</a:t>
                      </a:r>
                    </a:p>
                  </a:txBody>
                  <a:tcPr marL="68580" marR="68580" marT="0" marB="0"/>
                </a:tc>
              </a:tr>
              <a:tr h="8598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HCl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HCl 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chloride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Hydrochloric acid</a:t>
                      </a:r>
                    </a:p>
                  </a:txBody>
                  <a:tcPr marL="68580" marR="68580" marT="0" marB="0"/>
                </a:tc>
              </a:tr>
              <a:tr h="8598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HBr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HBr 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05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05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 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447800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b.	Non </a:t>
            </a:r>
            <a:r>
              <a:rPr lang="en-US" dirty="0"/>
              <a:t>oxy-acids names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begin </a:t>
            </a:r>
            <a:r>
              <a:rPr lang="en-US" dirty="0"/>
              <a:t>with “hydro” </a:t>
            </a:r>
          </a:p>
          <a:p>
            <a:pPr lvl="2">
              <a:buNone/>
            </a:pPr>
            <a:r>
              <a:rPr lang="en-US" dirty="0" smtClean="0"/>
              <a:t>ii. change </a:t>
            </a:r>
            <a:r>
              <a:rPr lang="en-US" dirty="0"/>
              <a:t>the ending of the negative ion name to “</a:t>
            </a:r>
            <a:r>
              <a:rPr lang="en-US" dirty="0" err="1"/>
              <a:t>ic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981199"/>
          <a:ext cx="8610600" cy="443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905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Formula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Formula in solution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Chemical Name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Acid name</a:t>
                      </a:r>
                    </a:p>
                  </a:txBody>
                  <a:tcPr marL="68580" marR="68580" marT="0" marB="0"/>
                </a:tc>
              </a:tr>
              <a:tr h="8598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HCl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HCl 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chloride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Hydrochloric acid</a:t>
                      </a:r>
                    </a:p>
                  </a:txBody>
                  <a:tcPr marL="68580" marR="68580" marT="0" marB="0"/>
                </a:tc>
              </a:tr>
              <a:tr h="8598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HBr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HBr 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bromide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Hydrobromic acid</a:t>
                      </a:r>
                    </a:p>
                  </a:txBody>
                  <a:tcPr marL="68580" marR="68580" marT="0" marB="0"/>
                </a:tc>
              </a:tr>
              <a:tr h="905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05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 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447800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b.	Non </a:t>
            </a:r>
            <a:r>
              <a:rPr lang="en-US" dirty="0"/>
              <a:t>oxy-acids names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begin </a:t>
            </a:r>
            <a:r>
              <a:rPr lang="en-US" dirty="0"/>
              <a:t>with “hydro” </a:t>
            </a:r>
          </a:p>
          <a:p>
            <a:pPr lvl="2">
              <a:buNone/>
            </a:pPr>
            <a:r>
              <a:rPr lang="en-US" dirty="0" smtClean="0"/>
              <a:t>ii. change </a:t>
            </a:r>
            <a:r>
              <a:rPr lang="en-US" dirty="0"/>
              <a:t>the ending of the negative ion name to “</a:t>
            </a:r>
            <a:r>
              <a:rPr lang="en-US" dirty="0" err="1"/>
              <a:t>ic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981199"/>
          <a:ext cx="8610600" cy="443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905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Formula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Formula in solution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Chemical Name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Acid name</a:t>
                      </a:r>
                    </a:p>
                  </a:txBody>
                  <a:tcPr marL="68580" marR="68580" marT="0" marB="0"/>
                </a:tc>
              </a:tr>
              <a:tr h="8598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HCl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HCl 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chloride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Hydrochloric acid</a:t>
                      </a:r>
                    </a:p>
                  </a:txBody>
                  <a:tcPr marL="68580" marR="68580" marT="0" marB="0"/>
                </a:tc>
              </a:tr>
              <a:tr h="8598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HBr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HBr 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bromide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Hydrobromic acid</a:t>
                      </a:r>
                    </a:p>
                  </a:txBody>
                  <a:tcPr marL="68580" marR="68580" marT="0" marB="0"/>
                </a:tc>
              </a:tr>
              <a:tr h="905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Times New Roman"/>
                        </a:rPr>
                        <a:t>Hydrogen sulphide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Times New Roman"/>
                        </a:rPr>
                        <a:t>Hydrosulphuric acid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05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 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447800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b.	Non </a:t>
            </a:r>
            <a:r>
              <a:rPr lang="en-US" dirty="0"/>
              <a:t>oxy-acids names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begin </a:t>
            </a:r>
            <a:r>
              <a:rPr lang="en-US" dirty="0"/>
              <a:t>with “hydro” </a:t>
            </a:r>
          </a:p>
          <a:p>
            <a:pPr lvl="2">
              <a:buNone/>
            </a:pPr>
            <a:r>
              <a:rPr lang="en-US" dirty="0" smtClean="0"/>
              <a:t>ii. change </a:t>
            </a:r>
            <a:r>
              <a:rPr lang="en-US" dirty="0"/>
              <a:t>the ending of the negative ion name to “</a:t>
            </a:r>
            <a:r>
              <a:rPr lang="en-US" dirty="0" err="1"/>
              <a:t>ic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981199"/>
          <a:ext cx="8610600" cy="443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905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Formula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Formula in solution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Chemical Name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Acid name</a:t>
                      </a:r>
                    </a:p>
                  </a:txBody>
                  <a:tcPr marL="68580" marR="68580" marT="0" marB="0"/>
                </a:tc>
              </a:tr>
              <a:tr h="8598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HCl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HCl 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chloride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Hydrochloric acid</a:t>
                      </a:r>
                    </a:p>
                  </a:txBody>
                  <a:tcPr marL="68580" marR="68580" marT="0" marB="0"/>
                </a:tc>
              </a:tr>
              <a:tr h="8598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HBr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HBr 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Hydrogen bromide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Hydrobromic acid</a:t>
                      </a:r>
                    </a:p>
                  </a:txBody>
                  <a:tcPr marL="68580" marR="68580" marT="0" marB="0"/>
                </a:tc>
              </a:tr>
              <a:tr h="905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Times New Roman"/>
                        </a:rPr>
                        <a:t>Hydrogen sulphide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Times New Roman"/>
                        </a:rPr>
                        <a:t>Hydrosulphuric acid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050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 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Times New Roman"/>
                        </a:rPr>
                        <a:t>Hydrogen phosphide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imes New Roman"/>
                          <a:ea typeface="Times New Roman"/>
                        </a:rPr>
                        <a:t>Hydrophosphoric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 acid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20574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/>
              <a:t>c.	Oxy-acids </a:t>
            </a:r>
            <a:r>
              <a:rPr lang="en-US" dirty="0"/>
              <a:t>names</a:t>
            </a:r>
          </a:p>
          <a:p>
            <a:pPr lvl="2">
              <a:buNone/>
            </a:pPr>
            <a:r>
              <a:rPr lang="en-US" dirty="0" err="1" smtClean="0"/>
              <a:t>i</a:t>
            </a:r>
            <a:r>
              <a:rPr lang="en-US" dirty="0" smtClean="0"/>
              <a:t>.	If </a:t>
            </a:r>
            <a:r>
              <a:rPr lang="en-US" dirty="0"/>
              <a:t>the original negative polyatomic ion ended with “ate”, change the ending </a:t>
            </a:r>
            <a:r>
              <a:rPr lang="en-US" dirty="0" smtClean="0"/>
              <a:t> to “</a:t>
            </a:r>
            <a:r>
              <a:rPr lang="en-US" dirty="0" err="1" smtClean="0"/>
              <a:t>ic</a:t>
            </a:r>
            <a:r>
              <a:rPr lang="en-US" dirty="0"/>
              <a:t>”</a:t>
            </a:r>
          </a:p>
          <a:p>
            <a:pPr lvl="2">
              <a:buNone/>
            </a:pPr>
            <a:r>
              <a:rPr lang="en-US" dirty="0" smtClean="0"/>
              <a:t>ii. If </a:t>
            </a:r>
            <a:r>
              <a:rPr lang="en-US" dirty="0"/>
              <a:t>the original negative polyatomic ion ended with “</a:t>
            </a:r>
            <a:r>
              <a:rPr lang="en-US" dirty="0" err="1"/>
              <a:t>ite</a:t>
            </a:r>
            <a:r>
              <a:rPr lang="en-US" dirty="0"/>
              <a:t>”, change the ending </a:t>
            </a:r>
            <a:r>
              <a:rPr lang="en-US" dirty="0" smtClean="0"/>
              <a:t> to “</a:t>
            </a:r>
            <a:r>
              <a:rPr lang="en-US" dirty="0" err="1" smtClean="0"/>
              <a:t>ous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362201"/>
          <a:ext cx="8686800" cy="4483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Formula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Formula in solution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Chemical Name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Acid name</a:t>
                      </a: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PO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4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4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Times New Roman"/>
                        </a:rPr>
                        <a:t>SO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3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8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HNO</a:t>
                      </a:r>
                      <a:r>
                        <a:rPr lang="en-US" sz="2400" baseline="-25000">
                          <a:latin typeface="Times New Roman"/>
                          <a:ea typeface="Times New Roman"/>
                        </a:rPr>
                        <a:t>2 (aq)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565</Words>
  <Application>Microsoft Office PowerPoint</Application>
  <PresentationFormat>On-screen Show (4:3)</PresentationFormat>
  <Paragraphs>307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5.1B Acids and Bases (Part 2)</vt:lpstr>
      <vt:lpstr>1. Acids can sometimes be identified by their formula </vt:lpstr>
      <vt:lpstr>2. Naming acids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3. The formulas of bases can usually be identified by the hydroxide group (OH) </vt:lpstr>
      <vt:lpstr>Slide 16</vt:lpstr>
      <vt:lpstr>Slide 17</vt:lpstr>
      <vt:lpstr>Slide 18</vt:lpstr>
      <vt:lpstr>Slide 19</vt:lpstr>
      <vt:lpstr>4. Another way of defining acids and bases is by the types of ions that they produce </vt:lpstr>
      <vt:lpstr>5. pH can be seen as a measure of the concentration of hydrogen ions in a solution </vt:lpstr>
      <vt:lpstr>Slide 22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5.1B Acids and Bases (Part 2)</dc:title>
  <dc:creator> </dc:creator>
  <cp:lastModifiedBy> </cp:lastModifiedBy>
  <cp:revision>5</cp:revision>
  <dcterms:created xsi:type="dcterms:W3CDTF">2014-02-12T00:30:27Z</dcterms:created>
  <dcterms:modified xsi:type="dcterms:W3CDTF">2014-02-12T00:57:49Z</dcterms:modified>
</cp:coreProperties>
</file>