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ndar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ndar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ndar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ndar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ndar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ndar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ndar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ndar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ndar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F1CA"/>
          </a:solidFill>
        </a:fill>
      </a:tcStyle>
    </a:wholeTbl>
    <a:band2H>
      <a:tcTxStyle/>
      <a:tcStyle>
        <a:tcBdr/>
        <a:fill>
          <a:solidFill>
            <a:srgbClr val="FCF8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F5"/>
          </a:solidFill>
        </a:fill>
      </a:tcStyle>
    </a:wholeTbl>
    <a:band2H>
      <a:tcTxStyle/>
      <a:tcStyle>
        <a:tcBdr/>
        <a:fill>
          <a:solidFill>
            <a:srgbClr val="E6ED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CCEE"/>
          </a:solidFill>
        </a:fill>
      </a:tcStyle>
    </a:wholeTbl>
    <a:band2H>
      <a:tcTxStyle/>
      <a:tcStyle>
        <a:tcBdr/>
        <a:fill>
          <a:solidFill>
            <a:srgbClr val="EDE7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j-lt"/>
        <a:ea typeface="+mj-ea"/>
        <a:cs typeface="+mj-cs"/>
        <a:sym typeface="Candara"/>
      </a:defRPr>
    </a:lvl1pPr>
    <a:lvl2pPr indent="228600" defTabSz="457200" latinLnBrk="0">
      <a:defRPr sz="1200">
        <a:solidFill>
          <a:srgbClr val="FFFFFF"/>
        </a:solidFill>
        <a:latin typeface="+mj-lt"/>
        <a:ea typeface="+mj-ea"/>
        <a:cs typeface="+mj-cs"/>
        <a:sym typeface="Candara"/>
      </a:defRPr>
    </a:lvl2pPr>
    <a:lvl3pPr indent="457200" defTabSz="457200" latinLnBrk="0">
      <a:defRPr sz="1200">
        <a:solidFill>
          <a:srgbClr val="FFFFFF"/>
        </a:solidFill>
        <a:latin typeface="+mj-lt"/>
        <a:ea typeface="+mj-ea"/>
        <a:cs typeface="+mj-cs"/>
        <a:sym typeface="Candara"/>
      </a:defRPr>
    </a:lvl3pPr>
    <a:lvl4pPr indent="685800" defTabSz="457200" latinLnBrk="0">
      <a:defRPr sz="1200">
        <a:solidFill>
          <a:srgbClr val="FFFFFF"/>
        </a:solidFill>
        <a:latin typeface="+mj-lt"/>
        <a:ea typeface="+mj-ea"/>
        <a:cs typeface="+mj-cs"/>
        <a:sym typeface="Candara"/>
      </a:defRPr>
    </a:lvl4pPr>
    <a:lvl5pPr indent="914400" defTabSz="457200" latinLnBrk="0">
      <a:defRPr sz="1200">
        <a:solidFill>
          <a:srgbClr val="FFFFFF"/>
        </a:solidFill>
        <a:latin typeface="+mj-lt"/>
        <a:ea typeface="+mj-ea"/>
        <a:cs typeface="+mj-cs"/>
        <a:sym typeface="Candara"/>
      </a:defRPr>
    </a:lvl5pPr>
    <a:lvl6pPr indent="1143000" defTabSz="457200" latinLnBrk="0">
      <a:defRPr sz="1200">
        <a:solidFill>
          <a:srgbClr val="FFFFFF"/>
        </a:solidFill>
        <a:latin typeface="+mj-lt"/>
        <a:ea typeface="+mj-ea"/>
        <a:cs typeface="+mj-cs"/>
        <a:sym typeface="Candara"/>
      </a:defRPr>
    </a:lvl6pPr>
    <a:lvl7pPr indent="1371600" defTabSz="457200" latinLnBrk="0">
      <a:defRPr sz="1200">
        <a:solidFill>
          <a:srgbClr val="FFFFFF"/>
        </a:solidFill>
        <a:latin typeface="+mj-lt"/>
        <a:ea typeface="+mj-ea"/>
        <a:cs typeface="+mj-cs"/>
        <a:sym typeface="Candara"/>
      </a:defRPr>
    </a:lvl7pPr>
    <a:lvl8pPr indent="1600200" defTabSz="457200" latinLnBrk="0">
      <a:defRPr sz="1200">
        <a:solidFill>
          <a:srgbClr val="FFFFFF"/>
        </a:solidFill>
        <a:latin typeface="+mj-lt"/>
        <a:ea typeface="+mj-ea"/>
        <a:cs typeface="+mj-cs"/>
        <a:sym typeface="Candara"/>
      </a:defRPr>
    </a:lvl8pPr>
    <a:lvl9pPr indent="1828800" defTabSz="457200" latinLnBrk="0">
      <a:defRPr sz="1200">
        <a:solidFill>
          <a:srgbClr val="FFFFFF"/>
        </a:solidFill>
        <a:latin typeface="+mj-lt"/>
        <a:ea typeface="+mj-ea"/>
        <a:cs typeface="+mj-cs"/>
        <a:sym typeface="Candar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820737" y="4155140"/>
            <a:ext cx="7542213" cy="1013013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0737" y="5230905"/>
            <a:ext cx="7542213" cy="103094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457200" algn="ctr">
              <a:spcBef>
                <a:spcPts val="0"/>
              </a:spcBef>
              <a:buSzTx/>
              <a:buNone/>
            </a:lvl2pPr>
            <a:lvl3pPr marL="0" indent="914400" algn="ctr">
              <a:spcBef>
                <a:spcPts val="0"/>
              </a:spcBef>
              <a:buSzTx/>
              <a:buNone/>
            </a:lvl3pPr>
            <a:lvl4pPr marL="0" indent="1371600" algn="ctr">
              <a:spcBef>
                <a:spcPts val="0"/>
              </a:spcBef>
              <a:buSzTx/>
              <a:buNone/>
            </a:lvl4pPr>
            <a:lvl5pPr marL="0" indent="18288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4018" y="224678"/>
            <a:ext cx="5795964" cy="394337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>
            <a:off x="779462" y="1882587"/>
            <a:ext cx="7581901" cy="395343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7019365" y="416859"/>
            <a:ext cx="1940860" cy="56074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idx="1"/>
          </p:nvPr>
        </p:nvSpPr>
        <p:spPr>
          <a:xfrm>
            <a:off x="820737" y="414014"/>
            <a:ext cx="6144839" cy="561027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779462" y="1882587"/>
            <a:ext cx="7581901" cy="395343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820737" y="1219012"/>
            <a:ext cx="7542214" cy="1958976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0737" y="3224213"/>
            <a:ext cx="7542214" cy="150018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</a:lvl1pPr>
            <a:lvl2pPr marL="0" indent="457200" algn="ctr">
              <a:spcBef>
                <a:spcPts val="300"/>
              </a:spcBef>
              <a:buSzTx/>
              <a:buNone/>
            </a:lvl2pPr>
            <a:lvl3pPr marL="0" indent="914400" algn="ctr">
              <a:spcBef>
                <a:spcPts val="300"/>
              </a:spcBef>
              <a:buSzTx/>
              <a:buNone/>
            </a:lvl3pPr>
            <a:lvl4pPr marL="0" indent="1371600" algn="ctr">
              <a:spcBef>
                <a:spcPts val="300"/>
              </a:spcBef>
              <a:buSzTx/>
              <a:buNone/>
            </a:lvl4pPr>
            <a:lvl5pPr marL="0" indent="1828800" algn="ctr">
              <a:spcBef>
                <a:spcPts val="30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79462" y="1892300"/>
            <a:ext cx="3657601" cy="39751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sz="2000"/>
            </a:lvl1pPr>
            <a:lvl2pPr marL="851252" indent="-448027">
              <a:buBlip>
                <a:blip r:embed="rId2"/>
              </a:buBlip>
              <a:defRPr sz="2000"/>
            </a:lvl2pPr>
            <a:lvl3pPr marL="1180394" indent="-373944">
              <a:buBlip>
                <a:blip r:embed="rId2"/>
              </a:buBlip>
              <a:defRPr sz="2000"/>
            </a:lvl3pPr>
            <a:lvl4pPr marL="1531055" indent="-388055">
              <a:buBlip>
                <a:blip r:embed="rId2"/>
              </a:buBlip>
              <a:defRPr sz="2000"/>
            </a:lvl4pPr>
            <a:lvl5pPr marL="1866194" indent="-373944">
              <a:buBlip>
                <a:blip r:embed="rId2"/>
              </a:buBlip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9462" y="1761564"/>
            <a:ext cx="3657601" cy="51547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457200" algn="ctr">
              <a:spcBef>
                <a:spcPts val="0"/>
              </a:spcBef>
              <a:buSzTx/>
              <a:buNone/>
            </a:lvl2pPr>
            <a:lvl3pPr marL="0" indent="914400" algn="ctr">
              <a:spcBef>
                <a:spcPts val="0"/>
              </a:spcBef>
              <a:buSzTx/>
              <a:buNone/>
            </a:lvl3pPr>
            <a:lvl4pPr marL="0" indent="1371600" algn="ctr">
              <a:spcBef>
                <a:spcPts val="0"/>
              </a:spcBef>
              <a:buSzTx/>
              <a:buNone/>
            </a:lvl4pPr>
            <a:lvl5pPr marL="0" indent="18288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03762" y="1761564"/>
            <a:ext cx="3657601" cy="515470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0"/>
              </a:spcBef>
              <a:buSzTx/>
              <a:buNone/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779928" y="457201"/>
            <a:ext cx="3566161" cy="1371601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802392" y="457201"/>
            <a:ext cx="3566161" cy="541020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13"/>
          </p:nvPr>
        </p:nvSpPr>
        <p:spPr>
          <a:xfrm>
            <a:off x="779928" y="1828800"/>
            <a:ext cx="3566161" cy="36576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SzTx/>
              <a:buNone/>
              <a:defRPr sz="2000"/>
            </a:pPr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266764" y="1676400"/>
            <a:ext cx="2975611" cy="2975611"/>
          </a:xfrm>
          <a:prstGeom prst="rect">
            <a:avLst/>
          </a:prstGeom>
          <a:ln w="63500">
            <a:solidFill>
              <a:srgbClr val="FFFFFF"/>
            </a:solidFill>
            <a:round/>
          </a:ln>
          <a:effectLst>
            <a:outerShdw blurRad="254000" dist="152400" dir="5400000" rotWithShape="0">
              <a:srgbClr val="000000">
                <a:alpha val="2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77240" y="1828800"/>
            <a:ext cx="3566160" cy="3657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000"/>
            </a:lvl1pPr>
            <a:lvl2pPr marL="0" indent="457200" algn="ctr">
              <a:buSzTx/>
              <a:buNone/>
              <a:defRPr sz="2000"/>
            </a:lvl2pPr>
            <a:lvl3pPr marL="0" indent="914400" algn="ctr">
              <a:buSzTx/>
              <a:buNone/>
              <a:defRPr sz="2000"/>
            </a:lvl3pPr>
            <a:lvl4pPr marL="0" indent="1371600" algn="ctr">
              <a:buSzTx/>
              <a:buNone/>
              <a:defRPr sz="2000"/>
            </a:lvl4pPr>
            <a:lvl5pPr marL="0" indent="1828800" algn="ctr"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777240" y="3962398"/>
            <a:ext cx="7585710" cy="672354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9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01956" y="457200"/>
            <a:ext cx="2940089" cy="2940088"/>
          </a:xfrm>
          <a:prstGeom prst="rect">
            <a:avLst/>
          </a:prstGeom>
          <a:ln w="63500">
            <a:solidFill>
              <a:srgbClr val="FFFFFF"/>
            </a:solidFill>
            <a:round/>
          </a:ln>
          <a:effectLst>
            <a:outerShdw blurRad="254000" dist="152400" dir="5400000" rotWithShape="0">
              <a:srgbClr val="000000">
                <a:alpha val="2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7240" y="4639235"/>
            <a:ext cx="7585710" cy="13716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000"/>
            </a:lvl1pPr>
            <a:lvl2pPr marL="0" indent="457200" algn="ctr">
              <a:buSzTx/>
              <a:buNone/>
              <a:defRPr sz="2000"/>
            </a:lvl2pPr>
            <a:lvl3pPr marL="0" indent="914400" algn="ctr">
              <a:buSzTx/>
              <a:buNone/>
              <a:defRPr sz="2000"/>
            </a:lvl3pPr>
            <a:lvl4pPr marL="0" indent="1371600" algn="ctr">
              <a:buSzTx/>
              <a:buNone/>
              <a:defRPr sz="2000"/>
            </a:lvl4pPr>
            <a:lvl5pPr marL="0" indent="1828800" algn="ctr"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icture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B0C3C9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" name="image2.png" descr="image2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779462" y="107576"/>
            <a:ext cx="7581901" cy="1653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6669" y="6416992"/>
            <a:ext cx="250662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100">
                <a:solidFill>
                  <a:srgbClr val="FFFFFF"/>
                </a:solidFill>
                <a:effectLst>
                  <a:outerShdw blurRad="101600" dist="63500" dir="27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9pPr>
    </p:titleStyle>
    <p:bodyStyle>
      <a:lvl1pPr marL="403225" marR="0" indent="-40322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15"/>
        </a:buBlip>
        <a:tabLst/>
        <a:defRPr sz="2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1pPr>
      <a:lvl2pPr marL="843106" marR="0" indent="-439881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15"/>
        </a:buBlip>
        <a:tabLst/>
        <a:defRPr sz="2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2pPr>
      <a:lvl3pPr marL="1210310" marR="0" indent="-40386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15"/>
        </a:buBlip>
        <a:tabLst/>
        <a:defRPr sz="2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3pPr>
      <a:lvl4pPr marL="1608666" marR="0" indent="-4656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15"/>
        </a:buBlip>
        <a:tabLst/>
        <a:defRPr sz="2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4pPr>
      <a:lvl5pPr marL="1940983" marR="0" indent="-448733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15"/>
        </a:buBlip>
        <a:tabLst/>
        <a:defRPr sz="2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5pPr>
      <a:lvl6pPr marL="2288117" marR="0" indent="-4593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15"/>
        </a:buBlip>
        <a:tabLst/>
        <a:defRPr sz="2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6pPr>
      <a:lvl7pPr marL="2631017" marR="0" indent="-4593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15"/>
        </a:buBlip>
        <a:tabLst/>
        <a:defRPr sz="2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7pPr>
      <a:lvl8pPr marL="2975504" marR="0" indent="-4593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15"/>
        </a:buBlip>
        <a:tabLst/>
        <a:defRPr sz="2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8pPr>
      <a:lvl9pPr marL="3319992" marR="0" indent="-4593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Blip>
          <a:blip r:embed="rId15"/>
        </a:buBlip>
        <a:tabLst/>
        <a:defRPr sz="2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j-lt"/>
          <a:ea typeface="+mj-ea"/>
          <a:cs typeface="+mj-cs"/>
          <a:sym typeface="Candara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Candara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Candara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Candara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Candara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Candara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Candara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Candara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Candara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effectLst>
            <a:outerShdw blurRad="101600" dist="635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bond@sd44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>
            <a:spLocks noGrp="1"/>
          </p:cNvSpPr>
          <p:nvPr>
            <p:ph type="ctrTitle"/>
          </p:nvPr>
        </p:nvSpPr>
        <p:spPr>
          <a:xfrm>
            <a:off x="820737" y="3632046"/>
            <a:ext cx="7542212" cy="101301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658368">
              <a:defRPr sz="6336">
                <a:effectLst>
                  <a:outerShdw blurRad="73152" dist="45720" dir="27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Science 8</a:t>
            </a:r>
          </a:p>
        </p:txBody>
      </p:sp>
      <p:sp>
        <p:nvSpPr>
          <p:cNvPr id="199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820737" y="4554087"/>
            <a:ext cx="7542212" cy="2189021"/>
          </a:xfrm>
          <a:prstGeom prst="rect">
            <a:avLst/>
          </a:prstGeom>
        </p:spPr>
        <p:txBody>
          <a:bodyPr/>
          <a:lstStyle/>
          <a:p>
            <a:r>
              <a:t> </a:t>
            </a:r>
            <a:r>
              <a:rPr sz="2800" i="1"/>
              <a:t>with</a:t>
            </a:r>
            <a:r>
              <a:rPr sz="2800"/>
              <a:t> Mr Bond</a:t>
            </a:r>
          </a:p>
          <a:p>
            <a:pPr>
              <a:defRPr sz="2800"/>
            </a:pPr>
            <a:r>
              <a:rPr u="sng">
                <a:solidFill>
                  <a:srgbClr val="ECBF0B"/>
                </a:solidFill>
                <a:uFill>
                  <a:solidFill>
                    <a:srgbClr val="ECBF0B"/>
                  </a:solidFill>
                </a:uFill>
                <a:hlinkClick r:id="rId2"/>
              </a:rPr>
              <a:t>pbond@sd44.ca</a:t>
            </a:r>
          </a:p>
          <a:p>
            <a:pPr>
              <a:defRPr sz="2800">
                <a:solidFill>
                  <a:schemeClr val="accent1"/>
                </a:solidFill>
              </a:defRPr>
            </a:pPr>
            <a:r>
              <a:t>bondsclasses.weebly.ca</a:t>
            </a:r>
          </a:p>
          <a:p>
            <a:pPr>
              <a:defRPr sz="2800"/>
            </a:pPr>
            <a:r>
              <a:t>tutorial times – after school at 3:00pm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2264" y="0"/>
            <a:ext cx="1007533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Questions?"/>
          <p:cNvSpPr txBox="1">
            <a:spLocks noGrp="1"/>
          </p:cNvSpPr>
          <p:nvPr>
            <p:ph type="title" idx="4294967295"/>
          </p:nvPr>
        </p:nvSpPr>
        <p:spPr>
          <a:xfrm>
            <a:off x="704298" y="2785309"/>
            <a:ext cx="7542212" cy="1013013"/>
          </a:xfrm>
          <a:prstGeom prst="rect">
            <a:avLst/>
          </a:prstGeom>
        </p:spPr>
        <p:txBody>
          <a:bodyPr anchor="b"/>
          <a:lstStyle/>
          <a:p>
            <a:r>
              <a:t>Questions?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he Key Concepts in Sci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5264">
                <a:effectLst>
                  <a:outerShdw blurRad="95504" dist="59689" dir="27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The Key Concepts in Science</a:t>
            </a:r>
          </a:p>
        </p:txBody>
      </p:sp>
      <p:sp>
        <p:nvSpPr>
          <p:cNvPr id="202" name="CHANGE - a conversion, transformation, or movement from one form, state, or value to another.  Inquiry into the concepts of change involves understanding and evaluations causes, processes, and consequences.…"/>
          <p:cNvSpPr txBox="1">
            <a:spLocks noGrp="1"/>
          </p:cNvSpPr>
          <p:nvPr>
            <p:ph type="body" idx="1"/>
          </p:nvPr>
        </p:nvSpPr>
        <p:spPr>
          <a:xfrm>
            <a:off x="56795" y="1612936"/>
            <a:ext cx="9030410" cy="4940362"/>
          </a:xfrm>
          <a:prstGeom prst="rect">
            <a:avLst/>
          </a:prstGeom>
        </p:spPr>
        <p:txBody>
          <a:bodyPr/>
          <a:lstStyle/>
          <a:p>
            <a:pPr marL="559810" indent="-559810" defTabSz="896111">
              <a:spcBef>
                <a:spcPts val="1900"/>
              </a:spcBef>
              <a:buBlip>
                <a:blip r:embed="rId2"/>
              </a:buBlip>
              <a:defRPr sz="2352">
                <a:solidFill>
                  <a:srgbClr val="FDEECD"/>
                </a:solidFill>
                <a:effectLst>
                  <a:outerShdw blurRad="99568" dist="62230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r>
              <a:rPr sz="3332" u="sng"/>
              <a:t>CHANGE</a:t>
            </a:r>
            <a:r>
              <a:t> - a conversion, transformation, or movement from one form, state, or value to another.  Inquiry into the concepts of change involves understanding and evaluations causes, processes, and consequences.</a:t>
            </a:r>
          </a:p>
          <a:p>
            <a:pPr marL="559810" indent="-559810" defTabSz="896111">
              <a:spcBef>
                <a:spcPts val="1900"/>
              </a:spcBef>
              <a:buBlip>
                <a:blip r:embed="rId2"/>
              </a:buBlip>
              <a:defRPr sz="2352">
                <a:effectLst>
                  <a:outerShdw blurRad="99568" dist="62230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r>
              <a:rPr sz="3332" u="sng">
                <a:solidFill>
                  <a:srgbClr val="CADBFC"/>
                </a:solidFill>
              </a:rPr>
              <a:t>SYSTEMS</a:t>
            </a:r>
            <a:r>
              <a:rPr>
                <a:solidFill>
                  <a:srgbClr val="CADBFC"/>
                </a:solidFill>
              </a:rPr>
              <a:t> - sets of interacting components. Systems provide structure and order in human, natural, and built environments.  Systems can be dynamic, simple, or complex</a:t>
            </a:r>
            <a:r>
              <a:t>.</a:t>
            </a:r>
          </a:p>
          <a:p>
            <a:pPr marL="559810" indent="-559810" defTabSz="896111">
              <a:spcBef>
                <a:spcPts val="1900"/>
              </a:spcBef>
              <a:buBlip>
                <a:blip r:embed="rId2"/>
              </a:buBlip>
              <a:defRPr sz="2352">
                <a:solidFill>
                  <a:srgbClr val="F6C8D9"/>
                </a:solidFill>
                <a:effectLst>
                  <a:outerShdw blurRad="99568" dist="62230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r>
              <a:rPr sz="3332" u="sng"/>
              <a:t>RELATIONSHIPS</a:t>
            </a:r>
            <a:r>
              <a:t> - the connections between properties, objects, people, and ideas - including the human community’s connections with the world in which we live.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5095E099-27A4-417E-A171-2DFAFBF02FA3-L0-001.png" descr="5095E099-27A4-417E-A171-2DFAFBF02FA3-L0-001.png"/>
          <p:cNvPicPr>
            <a:picLocks noChangeAspect="1"/>
          </p:cNvPicPr>
          <p:nvPr/>
        </p:nvPicPr>
        <p:blipFill>
          <a:blip r:embed="rId2">
            <a:extLst/>
          </a:blip>
          <a:srcRect t="19738" b="5190"/>
          <a:stretch>
            <a:fillRect/>
          </a:stretch>
        </p:blipFill>
        <p:spPr>
          <a:xfrm>
            <a:off x="-1" y="1423686"/>
            <a:ext cx="9144001" cy="5148409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Big Ideas in Science…"/>
          <p:cNvSpPr txBox="1"/>
          <p:nvPr/>
        </p:nvSpPr>
        <p:spPr>
          <a:xfrm>
            <a:off x="498221" y="-63392"/>
            <a:ext cx="8147557" cy="139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Big Ideas in Science</a:t>
            </a:r>
          </a:p>
          <a:p>
            <a:pPr algn="ctr">
              <a:defRPr sz="2000">
                <a:solidFill>
                  <a:schemeClr val="accent1"/>
                </a:solidFill>
              </a:defRPr>
            </a:pPr>
            <a:r>
              <a:rPr>
                <a:solidFill>
                  <a:srgbClr val="FFFFFF"/>
                </a:solidFill>
              </a:rPr>
              <a:t>By</a:t>
            </a:r>
            <a:r>
              <a:t> the end of this course students will be expected to understand the following: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F28324E1-46DB-4E2D-AB7E-971A2EFB958A-L0-001.png" descr="F28324E1-46DB-4E2D-AB7E-971A2EFB958A-L0-001.png"/>
          <p:cNvPicPr>
            <a:picLocks noChangeAspect="1"/>
          </p:cNvPicPr>
          <p:nvPr/>
        </p:nvPicPr>
        <p:blipFill>
          <a:blip r:embed="rId2">
            <a:extLst/>
          </a:blip>
          <a:srcRect l="2005" t="11795" r="2005" b="23355"/>
          <a:stretch>
            <a:fillRect/>
          </a:stretch>
        </p:blipFill>
        <p:spPr>
          <a:xfrm>
            <a:off x="0" y="1876776"/>
            <a:ext cx="9144032" cy="463314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Approaches to Learning Skills (ATL)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5264">
                <a:effectLst>
                  <a:outerShdw blurRad="95504" dist="59689" dir="27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Approaches to Learning Skills (ATL)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>
            <a:spLocks noGrp="1"/>
          </p:cNvSpPr>
          <p:nvPr>
            <p:ph type="title"/>
          </p:nvPr>
        </p:nvSpPr>
        <p:spPr>
          <a:xfrm>
            <a:off x="779462" y="-264102"/>
            <a:ext cx="7581901" cy="1653988"/>
          </a:xfrm>
          <a:prstGeom prst="rect">
            <a:avLst/>
          </a:prstGeom>
        </p:spPr>
        <p:txBody>
          <a:bodyPr/>
          <a:lstStyle/>
          <a:p>
            <a:r>
              <a:t>Assessment</a:t>
            </a:r>
          </a:p>
        </p:txBody>
      </p:sp>
      <p:sp>
        <p:nvSpPr>
          <p:cNvPr id="2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61811" y="1672531"/>
            <a:ext cx="8820378" cy="3953436"/>
          </a:xfrm>
          <a:prstGeom prst="rect">
            <a:avLst/>
          </a:prstGeom>
        </p:spPr>
        <p:txBody>
          <a:bodyPr/>
          <a:lstStyle/>
          <a:p>
            <a:pPr marL="391128" indent="-391128" defTabSz="886968">
              <a:spcBef>
                <a:spcPts val="1900"/>
              </a:spcBef>
              <a:buBlip>
                <a:blip r:embed="rId2"/>
              </a:buBlip>
              <a:defRPr sz="3104">
                <a:effectLst>
                  <a:outerShdw blurRad="98552" dist="61595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r>
              <a:t>Carson Graham uses MYP style assessment         – levels!</a:t>
            </a:r>
          </a:p>
          <a:p>
            <a:pPr marL="391128" indent="-391128" defTabSz="886968">
              <a:spcBef>
                <a:spcPts val="1900"/>
              </a:spcBef>
              <a:buBlip>
                <a:blip r:embed="rId2"/>
              </a:buBlip>
              <a:defRPr sz="3104">
                <a:effectLst>
                  <a:outerShdw blurRad="98552" dist="61595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r>
              <a:rPr>
                <a:solidFill>
                  <a:srgbClr val="EBBCFC"/>
                </a:solidFill>
              </a:rPr>
              <a:t>Formative</a:t>
            </a:r>
            <a:r>
              <a:t> </a:t>
            </a:r>
            <a:r>
              <a:rPr i="1"/>
              <a:t>vs</a:t>
            </a:r>
            <a:r>
              <a:t> </a:t>
            </a:r>
            <a:r>
              <a:rPr>
                <a:solidFill>
                  <a:srgbClr val="C1EDFC"/>
                </a:solidFill>
              </a:rPr>
              <a:t>Summative</a:t>
            </a:r>
            <a:r>
              <a:t> assessments</a:t>
            </a:r>
          </a:p>
          <a:p>
            <a:pPr marL="391128" indent="-391128" defTabSz="886968">
              <a:spcBef>
                <a:spcPts val="1900"/>
              </a:spcBef>
              <a:buBlip>
                <a:blip r:embed="rId2"/>
              </a:buBlip>
              <a:defRPr sz="3104">
                <a:effectLst>
                  <a:outerShdw blurRad="98552" dist="61595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r>
              <a:t>Projects and Tests near the end of each Unit</a:t>
            </a:r>
          </a:p>
          <a:p>
            <a:pPr marL="391128" indent="-391128" defTabSz="886968">
              <a:spcBef>
                <a:spcPts val="1900"/>
              </a:spcBef>
              <a:buBlip>
                <a:blip r:embed="rId2"/>
              </a:buBlip>
              <a:defRPr sz="3104">
                <a:effectLst>
                  <a:outerShdw blurRad="98552" dist="61595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r>
              <a:t>Lab Work and Skills will be a main focus</a:t>
            </a:r>
          </a:p>
          <a:p>
            <a:pPr marL="391128" indent="-391128" defTabSz="886968">
              <a:spcBef>
                <a:spcPts val="1900"/>
              </a:spcBef>
              <a:buBlip>
                <a:blip r:embed="rId2"/>
              </a:buBlip>
              <a:defRPr sz="3104">
                <a:effectLst>
                  <a:outerShdw blurRad="98552" dist="61595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r>
              <a:t>Final Exam/Assignment on last class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>
            <a:spLocks noGrp="1"/>
          </p:cNvSpPr>
          <p:nvPr>
            <p:ph type="title"/>
          </p:nvPr>
        </p:nvSpPr>
        <p:spPr>
          <a:xfrm>
            <a:off x="779462" y="107576"/>
            <a:ext cx="7581901" cy="1653989"/>
          </a:xfrm>
          <a:prstGeom prst="rect">
            <a:avLst/>
          </a:prstGeom>
        </p:spPr>
        <p:txBody>
          <a:bodyPr/>
          <a:lstStyle/>
          <a:p>
            <a:r>
              <a:t>MYP style assessment</a:t>
            </a:r>
          </a:p>
        </p:txBody>
      </p:sp>
      <p:sp>
        <p:nvSpPr>
          <p:cNvPr id="21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61689" y="2016279"/>
            <a:ext cx="8286206" cy="384111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2800"/>
            </a:pPr>
            <a:r>
              <a:t>Criterion A – Knowledge and understanding</a:t>
            </a:r>
          </a:p>
          <a:p>
            <a:pPr>
              <a:buBlip>
                <a:blip r:embed="rId2"/>
              </a:buBlip>
              <a:defRPr sz="2800"/>
            </a:pPr>
            <a:r>
              <a:t>Criterion B – Inquiring and designing</a:t>
            </a:r>
          </a:p>
          <a:p>
            <a:pPr>
              <a:buBlip>
                <a:blip r:embed="rId2"/>
              </a:buBlip>
              <a:defRPr sz="2800"/>
            </a:pPr>
            <a:r>
              <a:t>Criterion C – Processing and evaluating</a:t>
            </a:r>
          </a:p>
          <a:p>
            <a:pPr>
              <a:buBlip>
                <a:blip r:embed="rId2"/>
              </a:buBlip>
              <a:defRPr sz="2800"/>
            </a:pPr>
            <a:r>
              <a:t>Criterion D – Reflecting on the impacts of science</a:t>
            </a:r>
          </a:p>
        </p:txBody>
      </p:sp>
      <p:sp>
        <p:nvSpPr>
          <p:cNvPr id="215" name="Rectangle 3"/>
          <p:cNvSpPr txBox="1"/>
          <p:nvPr/>
        </p:nvSpPr>
        <p:spPr>
          <a:xfrm>
            <a:off x="904793" y="1422063"/>
            <a:ext cx="7275195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All assignments will be assessed in one or more of the following Criteria: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1"/>
          <p:cNvSpPr txBox="1">
            <a:spLocks noGrp="1"/>
          </p:cNvSpPr>
          <p:nvPr>
            <p:ph type="title"/>
          </p:nvPr>
        </p:nvSpPr>
        <p:spPr>
          <a:xfrm>
            <a:off x="779462" y="107576"/>
            <a:ext cx="7581901" cy="1653989"/>
          </a:xfrm>
          <a:prstGeom prst="rect">
            <a:avLst/>
          </a:prstGeom>
        </p:spPr>
        <p:txBody>
          <a:bodyPr/>
          <a:lstStyle/>
          <a:p>
            <a:r>
              <a:t>MYP style assessment</a:t>
            </a:r>
          </a:p>
        </p:txBody>
      </p:sp>
      <p:sp>
        <p:nvSpPr>
          <p:cNvPr id="21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61689" y="2016279"/>
            <a:ext cx="8286206" cy="384111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2800"/>
            </a:pPr>
            <a:r>
              <a:t>Criterion A – Knowledge and understanding</a:t>
            </a:r>
          </a:p>
          <a:p>
            <a:pPr>
              <a:buBlip>
                <a:blip r:embed="rId2"/>
              </a:buBlip>
              <a:defRPr sz="2800"/>
            </a:pPr>
            <a:r>
              <a:t>Criterion B – Inquiring and designing</a:t>
            </a:r>
          </a:p>
          <a:p>
            <a:pPr>
              <a:buBlip>
                <a:blip r:embed="rId2"/>
              </a:buBlip>
              <a:defRPr sz="2800"/>
            </a:pPr>
            <a:r>
              <a:t>Criterion C – Processing and evaluating</a:t>
            </a:r>
          </a:p>
          <a:p>
            <a:pPr>
              <a:buBlip>
                <a:blip r:embed="rId2"/>
              </a:buBlip>
              <a:defRPr sz="2800"/>
            </a:pPr>
            <a:r>
              <a:t>Criterion D – Reflecting on the impacts of science</a:t>
            </a:r>
          </a:p>
        </p:txBody>
      </p:sp>
      <p:sp>
        <p:nvSpPr>
          <p:cNvPr id="219" name="Rectangle 3"/>
          <p:cNvSpPr txBox="1"/>
          <p:nvPr/>
        </p:nvSpPr>
        <p:spPr>
          <a:xfrm>
            <a:off x="904793" y="1422063"/>
            <a:ext cx="7275195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All assignments will be assessed in one or more of the following Criteria:</a:t>
            </a:r>
          </a:p>
        </p:txBody>
      </p:sp>
      <p:sp>
        <p:nvSpPr>
          <p:cNvPr id="220" name="Right Brace 4"/>
          <p:cNvSpPr/>
          <p:nvPr/>
        </p:nvSpPr>
        <p:spPr>
          <a:xfrm>
            <a:off x="6909959" y="2749049"/>
            <a:ext cx="417775" cy="1119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301"/>
                  <a:pt x="10800" y="672"/>
                </a:cubicBezTo>
                <a:lnTo>
                  <a:pt x="10800" y="10128"/>
                </a:lnTo>
                <a:cubicBezTo>
                  <a:pt x="10800" y="10499"/>
                  <a:pt x="15635" y="10800"/>
                  <a:pt x="21600" y="10800"/>
                </a:cubicBezTo>
                <a:cubicBezTo>
                  <a:pt x="15635" y="10800"/>
                  <a:pt x="10800" y="11101"/>
                  <a:pt x="10800" y="11472"/>
                </a:cubicBezTo>
                <a:lnTo>
                  <a:pt x="10800" y="20928"/>
                </a:lnTo>
                <a:cubicBezTo>
                  <a:pt x="10800" y="21299"/>
                  <a:pt x="5965" y="21600"/>
                  <a:pt x="0" y="21600"/>
                </a:cubicBezTo>
              </a:path>
            </a:pathLst>
          </a:custGeom>
          <a:ln w="57150">
            <a:solidFill>
              <a:srgbClr val="E7CF08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1" name="TextBox 5"/>
          <p:cNvSpPr txBox="1"/>
          <p:nvPr/>
        </p:nvSpPr>
        <p:spPr>
          <a:xfrm>
            <a:off x="7327733" y="2966298"/>
            <a:ext cx="1353584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r>
              <a:t>DESIGN LABS</a:t>
            </a:r>
          </a:p>
        </p:txBody>
      </p:sp>
      <p:sp>
        <p:nvSpPr>
          <p:cNvPr id="222" name="Right Brace 6"/>
          <p:cNvSpPr/>
          <p:nvPr/>
        </p:nvSpPr>
        <p:spPr>
          <a:xfrm>
            <a:off x="8355454" y="4169531"/>
            <a:ext cx="217243" cy="359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487"/>
                  <a:pt x="10800" y="1088"/>
                </a:cubicBezTo>
                <a:lnTo>
                  <a:pt x="10800" y="9712"/>
                </a:lnTo>
                <a:cubicBezTo>
                  <a:pt x="10800" y="10313"/>
                  <a:pt x="15635" y="10800"/>
                  <a:pt x="21600" y="10800"/>
                </a:cubicBezTo>
                <a:cubicBezTo>
                  <a:pt x="15635" y="10800"/>
                  <a:pt x="10800" y="11287"/>
                  <a:pt x="10800" y="11888"/>
                </a:cubicBezTo>
                <a:lnTo>
                  <a:pt x="10800" y="20512"/>
                </a:lnTo>
                <a:cubicBezTo>
                  <a:pt x="10800" y="21113"/>
                  <a:pt x="5965" y="21600"/>
                  <a:pt x="0" y="21600"/>
                </a:cubicBezTo>
              </a:path>
            </a:pathLst>
          </a:custGeom>
          <a:ln w="57150">
            <a:solidFill>
              <a:srgbClr val="E7CF08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" name="Right Brace 7"/>
          <p:cNvSpPr/>
          <p:nvPr/>
        </p:nvSpPr>
        <p:spPr>
          <a:xfrm>
            <a:off x="7578404" y="2144172"/>
            <a:ext cx="263025" cy="395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535"/>
                  <a:pt x="10800" y="1196"/>
                </a:cubicBezTo>
                <a:lnTo>
                  <a:pt x="10800" y="8693"/>
                </a:lnTo>
                <a:cubicBezTo>
                  <a:pt x="10800" y="9353"/>
                  <a:pt x="15635" y="9889"/>
                  <a:pt x="21600" y="9889"/>
                </a:cubicBezTo>
                <a:cubicBezTo>
                  <a:pt x="15635" y="9889"/>
                  <a:pt x="10800" y="10424"/>
                  <a:pt x="10800" y="11084"/>
                </a:cubicBezTo>
                <a:lnTo>
                  <a:pt x="10800" y="20404"/>
                </a:lnTo>
                <a:cubicBezTo>
                  <a:pt x="10800" y="21065"/>
                  <a:pt x="5965" y="21600"/>
                  <a:pt x="0" y="21600"/>
                </a:cubicBezTo>
              </a:path>
            </a:pathLst>
          </a:custGeom>
          <a:ln w="57150">
            <a:solidFill>
              <a:srgbClr val="E7CF08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TextBox 8"/>
          <p:cNvSpPr txBox="1"/>
          <p:nvPr/>
        </p:nvSpPr>
        <p:spPr>
          <a:xfrm>
            <a:off x="7327733" y="4528828"/>
            <a:ext cx="1819043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chemeClr val="accent1"/>
                </a:solidFill>
              </a:defRPr>
            </a:pPr>
            <a:r>
              <a:t>REFLECTIONS</a:t>
            </a:r>
            <a:endParaRPr>
              <a:solidFill>
                <a:srgbClr val="FFFFFF"/>
              </a:solidFill>
            </a:endParaRPr>
          </a:p>
          <a:p>
            <a:pPr algn="ctr">
              <a:defRPr sz="2000">
                <a:solidFill>
                  <a:schemeClr val="accent1"/>
                </a:solidFill>
              </a:defRPr>
            </a:pPr>
            <a:r>
              <a:t>PROJECTS</a:t>
            </a:r>
          </a:p>
        </p:txBody>
      </p:sp>
      <p:sp>
        <p:nvSpPr>
          <p:cNvPr id="225" name="TextBox 9"/>
          <p:cNvSpPr txBox="1"/>
          <p:nvPr/>
        </p:nvSpPr>
        <p:spPr>
          <a:xfrm>
            <a:off x="7790416" y="1947110"/>
            <a:ext cx="1353584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chemeClr val="accent1"/>
                </a:solidFill>
              </a:defRPr>
            </a:pPr>
            <a:r>
              <a:t>TESTS</a:t>
            </a:r>
            <a:endParaRPr>
              <a:solidFill>
                <a:srgbClr val="FFFFFF"/>
              </a:solidFill>
            </a:endParaRPr>
          </a:p>
          <a:p>
            <a:pPr algn="ctr">
              <a:defRPr sz="2000">
                <a:solidFill>
                  <a:schemeClr val="accent1"/>
                </a:solidFill>
              </a:defRPr>
            </a:pPr>
            <a:r>
              <a:t>PROJECTS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1"/>
          <p:cNvSpPr txBox="1">
            <a:spLocks noGrp="1"/>
          </p:cNvSpPr>
          <p:nvPr>
            <p:ph type="title"/>
          </p:nvPr>
        </p:nvSpPr>
        <p:spPr>
          <a:xfrm>
            <a:off x="242308" y="107576"/>
            <a:ext cx="8723094" cy="1653989"/>
          </a:xfrm>
          <a:prstGeom prst="rect">
            <a:avLst/>
          </a:prstGeom>
        </p:spPr>
        <p:txBody>
          <a:bodyPr/>
          <a:lstStyle>
            <a:lvl1pPr defTabSz="896111">
              <a:defRPr sz="4312">
                <a:effectLst>
                  <a:outerShdw blurRad="99568" dist="62230" dir="27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Each assignment is marked with rubrics from one or more Criteria</a:t>
            </a:r>
          </a:p>
        </p:txBody>
      </p:sp>
      <p:sp>
        <p:nvSpPr>
          <p:cNvPr id="22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779462" y="1882588"/>
            <a:ext cx="7581901" cy="465998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t>Each </a:t>
            </a:r>
            <a:r>
              <a:rPr u="sng"/>
              <a:t>rubric</a:t>
            </a:r>
            <a:r>
              <a:t> has 8 levels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endParaRPr/>
          </a:p>
          <a:p>
            <a:pPr>
              <a:lnSpc>
                <a:spcPct val="90000"/>
              </a:lnSpc>
              <a:buBlip>
                <a:blip r:embed="rId2"/>
              </a:buBlip>
            </a:pPr>
            <a:endParaRPr/>
          </a:p>
          <a:p>
            <a:pPr>
              <a:lnSpc>
                <a:spcPct val="90000"/>
              </a:lnSpc>
              <a:buBlip>
                <a:blip r:embed="rId2"/>
              </a:buBlip>
            </a:pPr>
            <a:endParaRPr/>
          </a:p>
          <a:p>
            <a:pPr>
              <a:lnSpc>
                <a:spcPct val="90000"/>
              </a:lnSpc>
              <a:buBlip>
                <a:blip r:embed="rId2"/>
              </a:buBlip>
            </a:pPr>
            <a:endParaRPr/>
          </a:p>
          <a:p>
            <a:pPr>
              <a:lnSpc>
                <a:spcPct val="90000"/>
              </a:lnSpc>
              <a:buBlip>
                <a:blip r:embed="rId2"/>
              </a:buBlip>
            </a:pPr>
            <a:endParaRPr/>
          </a:p>
          <a:p>
            <a:pPr>
              <a:lnSpc>
                <a:spcPct val="90000"/>
              </a:lnSpc>
              <a:buBlip>
                <a:blip r:embed="rId2"/>
              </a:buBlip>
            </a:pPr>
            <a:endParaRPr/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t>Notice the BOLD </a:t>
            </a:r>
            <a:r>
              <a:rPr u="sng"/>
              <a:t>command terms</a:t>
            </a:r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376685"/>
            <a:ext cx="9144000" cy="3427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1"/>
          <p:cNvSpPr txBox="1">
            <a:spLocks noGrp="1"/>
          </p:cNvSpPr>
          <p:nvPr>
            <p:ph type="title"/>
          </p:nvPr>
        </p:nvSpPr>
        <p:spPr>
          <a:xfrm>
            <a:off x="242308" y="107576"/>
            <a:ext cx="8723094" cy="1653989"/>
          </a:xfrm>
          <a:prstGeom prst="rect">
            <a:avLst/>
          </a:prstGeom>
        </p:spPr>
        <p:txBody>
          <a:bodyPr/>
          <a:lstStyle/>
          <a:p>
            <a:pPr>
              <a:defRPr sz="4400" i="1"/>
            </a:pPr>
            <a:r>
              <a:t>This is weird.</a:t>
            </a:r>
            <a:br/>
            <a:r>
              <a:rPr i="0"/>
              <a:t>How do the levels work?</a:t>
            </a:r>
          </a:p>
        </p:txBody>
      </p:sp>
      <p:sp>
        <p:nvSpPr>
          <p:cNvPr id="23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6884" y="1968875"/>
            <a:ext cx="8342291" cy="4915391"/>
          </a:xfrm>
          <a:prstGeom prst="rect">
            <a:avLst/>
          </a:prstGeom>
        </p:spPr>
        <p:txBody>
          <a:bodyPr/>
          <a:lstStyle/>
          <a:p>
            <a:pPr marL="395160" indent="-395160" defTabSz="896111">
              <a:spcBef>
                <a:spcPts val="1900"/>
              </a:spcBef>
              <a:buBlip>
                <a:blip r:embed="rId2"/>
              </a:buBlip>
              <a:defRPr sz="2352">
                <a:effectLst>
                  <a:outerShdw blurRad="99568" dist="62230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r>
              <a:t>The levels match up with percentages and letter grades</a:t>
            </a:r>
          </a:p>
          <a:p>
            <a:pPr marL="395160" indent="-395160" defTabSz="896111">
              <a:spcBef>
                <a:spcPts val="1900"/>
              </a:spcBef>
              <a:buBlip>
                <a:blip r:embed="rId2"/>
              </a:buBlip>
              <a:defRPr sz="2352">
                <a:effectLst>
                  <a:outerShdw blurRad="99568" dist="62230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endParaRPr/>
          </a:p>
          <a:p>
            <a:pPr marL="395160" indent="-395160" defTabSz="896111">
              <a:spcBef>
                <a:spcPts val="1900"/>
              </a:spcBef>
              <a:buBlip>
                <a:blip r:embed="rId2"/>
              </a:buBlip>
              <a:defRPr sz="2352">
                <a:effectLst>
                  <a:outerShdw blurRad="99568" dist="62230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endParaRPr/>
          </a:p>
          <a:p>
            <a:pPr marL="395160" indent="-395160" defTabSz="896111">
              <a:spcBef>
                <a:spcPts val="1900"/>
              </a:spcBef>
              <a:buBlip>
                <a:blip r:embed="rId2"/>
              </a:buBlip>
              <a:defRPr sz="2352">
                <a:effectLst>
                  <a:outerShdw blurRad="99568" dist="62230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endParaRPr/>
          </a:p>
          <a:p>
            <a:pPr marL="395160" indent="-395160" defTabSz="896111">
              <a:spcBef>
                <a:spcPts val="1900"/>
              </a:spcBef>
              <a:buBlip>
                <a:blip r:embed="rId2"/>
              </a:buBlip>
              <a:defRPr sz="2352">
                <a:effectLst>
                  <a:outerShdw blurRad="99568" dist="62230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endParaRPr/>
          </a:p>
          <a:p>
            <a:pPr marL="395160" indent="-395160" defTabSz="896111">
              <a:spcBef>
                <a:spcPts val="1900"/>
              </a:spcBef>
              <a:buBlip>
                <a:blip r:embed="rId2"/>
              </a:buBlip>
              <a:defRPr sz="2352">
                <a:effectLst>
                  <a:outerShdw blurRad="99568" dist="62230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endParaRPr/>
          </a:p>
          <a:p>
            <a:pPr marL="395160" indent="-395160" defTabSz="896111">
              <a:spcBef>
                <a:spcPts val="1900"/>
              </a:spcBef>
              <a:buBlip>
                <a:blip r:embed="rId2"/>
              </a:buBlip>
              <a:defRPr sz="2352">
                <a:effectLst>
                  <a:outerShdw blurRad="99568" dist="62230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endParaRPr/>
          </a:p>
          <a:p>
            <a:pPr marL="395160" indent="-395160" defTabSz="896111">
              <a:spcBef>
                <a:spcPts val="1900"/>
              </a:spcBef>
              <a:buBlip>
                <a:blip r:embed="rId2"/>
              </a:buBlip>
              <a:defRPr sz="2352">
                <a:effectLst>
                  <a:outerShdw blurRad="99568" dist="62230" dir="2700000" rotWithShape="0">
                    <a:srgbClr val="000000">
                      <a:alpha val="75000"/>
                    </a:srgbClr>
                  </a:outerShdw>
                </a:effectLst>
              </a:defRPr>
            </a:pPr>
            <a:r>
              <a:t>Notice:  Level 2 is a pass.</a:t>
            </a:r>
          </a:p>
        </p:txBody>
      </p:sp>
      <p:pic>
        <p:nvPicPr>
          <p:cNvPr id="23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r="84688"/>
          <a:stretch>
            <a:fillRect/>
          </a:stretch>
        </p:blipFill>
        <p:spPr>
          <a:xfrm>
            <a:off x="183820" y="2324540"/>
            <a:ext cx="1612602" cy="384737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34" name="Table 3"/>
          <p:cNvGraphicFramePr/>
          <p:nvPr/>
        </p:nvGraphicFramePr>
        <p:xfrm>
          <a:off x="1854911" y="2531802"/>
          <a:ext cx="6191391" cy="3598534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894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654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LEVEL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>
                          <a:solidFill>
                            <a:srgbClr val="D1AEED"/>
                          </a:solidFill>
                        </a:rPr>
                        <a:t>PERCENTAGE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b="1">
                          <a:solidFill>
                            <a:schemeClr val="accent1"/>
                          </a:solidFill>
                        </a:rPr>
                        <a:t>GRADE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78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D1AEED"/>
                          </a:solidFill>
                          <a:effectLst/>
                        </a:defRPr>
                      </a:pPr>
                      <a:r>
                        <a:t>0 – 49 %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400">
                          <a:solidFill>
                            <a:schemeClr val="accent1"/>
                          </a:solidFill>
                        </a:rPr>
                        <a:t>F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78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D1AEED"/>
                          </a:solidFill>
                          <a:effectLst/>
                        </a:defRPr>
                      </a:pPr>
                      <a:r>
                        <a:t>50 – 60 %</a:t>
                      </a:r>
                    </a:p>
                  </a:txBody>
                  <a:tcPr marL="45720" marR="45720" horzOverflow="overflow">
                    <a:noFill/>
                  </a:tcPr>
                </a:tc>
                <a:tc rowSpan="2"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3200">
                          <a:solidFill>
                            <a:schemeClr val="accent1"/>
                          </a:solidFill>
                        </a:rPr>
                        <a:t>C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78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D1AEED"/>
                          </a:solidFill>
                          <a:effectLst/>
                        </a:defRPr>
                      </a:pPr>
                      <a:r>
                        <a:t>61 – 72 %</a:t>
                      </a:r>
                    </a:p>
                  </a:txBody>
                  <a:tcPr marL="45720" marR="45720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78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D1AEED"/>
                          </a:solidFill>
                          <a:effectLst/>
                        </a:defRPr>
                      </a:pPr>
                      <a:r>
                        <a:t>73 – 80 %</a:t>
                      </a:r>
                    </a:p>
                  </a:txBody>
                  <a:tcPr marL="45720" marR="45720" horzOverflow="overflow">
                    <a:noFill/>
                  </a:tcPr>
                </a:tc>
                <a:tc rowSpan="2"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3200">
                          <a:solidFill>
                            <a:schemeClr val="accent1"/>
                          </a:solidFill>
                        </a:rPr>
                        <a:t>B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78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</a:rPr>
                        <a:t>5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D1AEED"/>
                          </a:solidFill>
                          <a:effectLst/>
                        </a:defRPr>
                      </a:pPr>
                      <a:r>
                        <a:t>80 – 85 %</a:t>
                      </a:r>
                    </a:p>
                  </a:txBody>
                  <a:tcPr marL="45720" marR="45720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78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</a:rPr>
                        <a:t>6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D1AEED"/>
                          </a:solidFill>
                          <a:effectLst/>
                        </a:defRPr>
                      </a:pPr>
                      <a:r>
                        <a:t>86 – 92 %</a:t>
                      </a:r>
                    </a:p>
                  </a:txBody>
                  <a:tcPr marL="45720" marR="45720" horzOverflow="overflow">
                    <a:noFill/>
                  </a:tcPr>
                </a:tc>
                <a:tc rowSpan="3"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320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78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</a:rPr>
                        <a:t>7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D1AEED"/>
                          </a:solidFill>
                          <a:effectLst/>
                        </a:defRPr>
                      </a:pPr>
                      <a:r>
                        <a:t>93 – 96 %</a:t>
                      </a:r>
                    </a:p>
                  </a:txBody>
                  <a:tcPr marL="45720" marR="45720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789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</a:rPr>
                        <a:t>8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D1AEED"/>
                          </a:solidFill>
                          <a:effectLst/>
                        </a:defRPr>
                      </a:pPr>
                      <a:r>
                        <a:t>97 – 100 %</a:t>
                      </a:r>
                    </a:p>
                  </a:txBody>
                  <a:tcPr marL="45720" marR="45720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0000FF"/>
      </a:hlink>
      <a:folHlink>
        <a:srgbClr val="FF00FF"/>
      </a:folHlink>
    </a:clrScheme>
    <a:fontScheme name="Orbit">
      <a:majorFont>
        <a:latin typeface="Candara"/>
        <a:ea typeface="Candara"/>
        <a:cs typeface="Candara"/>
      </a:majorFont>
      <a:minorFont>
        <a:latin typeface="Helvetica"/>
        <a:ea typeface="Helvetica"/>
        <a:cs typeface="Helvetica"/>
      </a:minorFont>
    </a:fontScheme>
    <a:fmtScheme name="Orb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28600" dist="38100" dir="54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228600" dist="38100" dir="5400000" rotWithShape="0">
              <a:srgbClr val="000000">
                <a:alpha val="8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rgbClr val="E7CF08"/>
          </a:solidFill>
          <a:prstDash val="solid"/>
          <a:round/>
        </a:ln>
        <a:effectLst>
          <a:outerShdw blurRad="228600" dist="38100" dir="54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0" cap="flat">
          <a:solidFill>
            <a:srgbClr val="E7CF08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0000FF"/>
      </a:hlink>
      <a:folHlink>
        <a:srgbClr val="FF00FF"/>
      </a:folHlink>
    </a:clrScheme>
    <a:fontScheme name="Orbit">
      <a:majorFont>
        <a:latin typeface="Candara"/>
        <a:ea typeface="Candara"/>
        <a:cs typeface="Candara"/>
      </a:majorFont>
      <a:minorFont>
        <a:latin typeface="Helvetica"/>
        <a:ea typeface="Helvetica"/>
        <a:cs typeface="Helvetica"/>
      </a:minorFont>
    </a:fontScheme>
    <a:fmtScheme name="Orb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28600" dist="38100" dir="54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228600" dist="38100" dir="5400000" rotWithShape="0">
              <a:srgbClr val="000000">
                <a:alpha val="8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rgbClr val="E7CF08"/>
          </a:solidFill>
          <a:prstDash val="solid"/>
          <a:round/>
        </a:ln>
        <a:effectLst>
          <a:outerShdw blurRad="228600" dist="38100" dir="54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0" cap="flat">
          <a:solidFill>
            <a:srgbClr val="E7CF08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363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Candara</vt:lpstr>
      <vt:lpstr>Orbit</vt:lpstr>
      <vt:lpstr>Science 8</vt:lpstr>
      <vt:lpstr>The Key Concepts in Science</vt:lpstr>
      <vt:lpstr>PowerPoint Presentation</vt:lpstr>
      <vt:lpstr>Approaches to Learning Skills (ATL)</vt:lpstr>
      <vt:lpstr>Assessment</vt:lpstr>
      <vt:lpstr>MYP style assessment</vt:lpstr>
      <vt:lpstr>MYP style assessment</vt:lpstr>
      <vt:lpstr>Each assignment is marked with rubrics from one or more Criteria</vt:lpstr>
      <vt:lpstr>This is weird. How do the levels work?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8</dc:title>
  <dc:creator>Peter Bond</dc:creator>
  <cp:lastModifiedBy>Peter Bond</cp:lastModifiedBy>
  <cp:revision>3</cp:revision>
  <dcterms:modified xsi:type="dcterms:W3CDTF">2018-09-14T03:52:25Z</dcterms:modified>
</cp:coreProperties>
</file>